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00" r:id="rId3"/>
    <p:sldId id="259" r:id="rId4"/>
    <p:sldId id="257" r:id="rId5"/>
    <p:sldId id="263" r:id="rId6"/>
    <p:sldId id="261" r:id="rId7"/>
    <p:sldId id="295" r:id="rId8"/>
    <p:sldId id="297" r:id="rId9"/>
    <p:sldId id="264" r:id="rId10"/>
    <p:sldId id="265" r:id="rId11"/>
    <p:sldId id="266" r:id="rId12"/>
    <p:sldId id="267" r:id="rId13"/>
    <p:sldId id="275" r:id="rId14"/>
    <p:sldId id="303" r:id="rId15"/>
    <p:sldId id="273" r:id="rId16"/>
    <p:sldId id="305" r:id="rId17"/>
    <p:sldId id="306" r:id="rId18"/>
    <p:sldId id="276" r:id="rId19"/>
    <p:sldId id="307" r:id="rId20"/>
    <p:sldId id="309" r:id="rId21"/>
    <p:sldId id="310" r:id="rId22"/>
    <p:sldId id="293" r:id="rId23"/>
    <p:sldId id="294" r:id="rId24"/>
    <p:sldId id="282" r:id="rId25"/>
    <p:sldId id="291" r:id="rId26"/>
    <p:sldId id="283" r:id="rId27"/>
    <p:sldId id="292" r:id="rId28"/>
    <p:sldId id="289" r:id="rId29"/>
    <p:sldId id="284" r:id="rId30"/>
    <p:sldId id="288" r:id="rId31"/>
    <p:sldId id="290" r:id="rId32"/>
    <p:sldId id="287" r:id="rId33"/>
    <p:sldId id="277" r:id="rId34"/>
    <p:sldId id="29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F5"/>
    <a:srgbClr val="C4E59F"/>
    <a:srgbClr val="F7B7E9"/>
    <a:srgbClr val="F8C0EC"/>
    <a:srgbClr val="F650E2"/>
    <a:srgbClr val="F49AE1"/>
    <a:srgbClr val="B13311"/>
    <a:srgbClr val="C80A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 varScale="1">
        <p:scale>
          <a:sx n="69" d="100"/>
          <a:sy n="69" d="100"/>
        </p:scale>
        <p:origin x="-13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F5532-D9A3-43A5-919A-63F9557A9FC6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C7573-096B-465E-889F-82EE6D513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8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0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প্রতিটি শব্দের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অর্থ ছবিসহ উল্লেখ করা হয়েছে,এতে শিক্ষার্থীরা প্রথমে শব্দ এবং পরে ছবিসহ শব্দের অর্থ শিখবে ও বাক্য তৈরি করবে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28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‘নারী’  কবিতাটি সাম্যবাদী কাব্যগ্রন্থ থেকে নেওয়া হয়েছে। এই কবিতায় মানবসভ্যতার বিকাশে নারী ও পুরুষের অবদান  সম্পর্কে শিক্ষক শ্রেণিতে বলবেন।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57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‘নারী’  কবিতাটি সাম্যবাদী কাব্যগ্রন্থ থেকে নেওয়া হয়েছে। এই কবিতায় মানবসভ্যতার বিকাশে নারী ও পুরুষের অবদান  সম্পর্কে শিক্ষক শ্রেণিতে বলবেন।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57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মানবসভ্যতার বিকাশে নারী ও পুরুষের অবদান  সম্পর্কে শিক্ষক শ্রেণিতে বলবেন।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56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মানবসভ্যতার বিকাশে নারী ও পুরুষের অবদান  সম্পর্কে শিক্ষক শ্রেণিতে বলবেন।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56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মানবসভ্যতার বিকাশে নারী ও পুরুষের অবদান  সম্পর্কে শিক্ষক শ্রেণিতে বলবেন।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56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মানবসভ্যতার বিকাশে নারী ও পুরুষের অবদান  সম্পর্কে শিক্ষক শ্রেণিতে বলবেন।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65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মানবসভ্যতার বিকাশে নারী ও পুরুষের অবদান  সম্পর্কে শিক্ষক শ্রেণিতে বলবেন।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65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মানবসভ্যতার বিকাশে নারী ও পুরুষের অবদান  সম্পর্কে শিক্ষক শ্রেণিতে বলবেন।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65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মানবসভ্যতার বিকাশে নারী ও পুরুষের অবদান  সম্পর্কে শিক্ষক শ্রেণিতে বলবেন এবং নারীদের উপর বন্দী ও অত্যাচার বন্ধ করার কথা বলেছেন  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8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শিক্ষার্থীদের শুভেচ্ছা জানাবেন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। আপনাদের নিজস্ব কলাকৌশল প্রয়োগ করে সুন্দর ভাবে ক্লাসটি উপস্থাপন করতে পারেন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47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কয়েকজন খমতাশীল নারীর ছবি , যা দেখিয়ে শিক্ষক সে সম্পর্কে    শ্রেণিতে বলবেন।  ,যাতে শিক্ষার্থীদের পাঠটি বোধগম্য সহজ হবে এবং শিক্ষার্থীরা নারীর  ক্ষমতা সম্পর্কে  আস্থাবান হবে।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501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কবি নারী ও পুরুষদের সমান দৃষ্টিতে দেখেছেন সে সম্পর্কে শিক্ষক শ্রেণিতে বলবেন।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50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জোড়ায়   প্রশ্ন করে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00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পৃথিবীর সকল মহান সৃষ্টি ও কল্যাণে নারী ও পুরুষদের  অবদান সমান  সে সম্পর্কে শিক্ষক শ্রেণিতে বলবেন।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52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মানবসভ্যতা নির্মাণে নারীর অবদান অনেক বেশি। এমন কি কৃষি কাজের সূচনাও প্রথমে নারীই করেছিল ।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সে সম্পর্কে শিক্ষক শ্রেণিতে বলবেন।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86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কিন্তু ইতিহাসের পাতায় পুরুষের কথা যতটা লেখা আছে নারীর কথা ততটা নেই</a:t>
            </a:r>
            <a:r>
              <a:rPr lang="bn-BD" sz="1200" b="1" baseline="0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সে সম্পর্কে শিক্ষক শ্রেণিতে বলবেন।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11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একের অধিক দলে বিভক্ত করে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00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নারীর উপর আর নির্যাতন চলবে না, তাঁর অধিকারকে ক্ষুন্ন করা যাবে না। সময় এসেছে  নারীর অধিকার আদায়ের</a:t>
            </a:r>
            <a:r>
              <a:rPr lang="bn-BD" sz="1200" b="1" baseline="0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সে সম্পর্কে শিক্ষক শ্রেণিতে বলবেন।  ,যাতে শিক্ষার্থীদের পাঠটি বোধগম্য সহজ হবে এবং শিক্ষার্থীরা নারী ও পুরুষের সমান অধিকারে আস্থাবান হবে।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BD" sz="1200" b="1" dirty="0" smtClean="0">
              <a:ln w="11430">
                <a:solidFill>
                  <a:srgbClr val="180000"/>
                </a:solidFill>
              </a:ln>
              <a:solidFill>
                <a:srgbClr val="18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86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ককভাবে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972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ককভাবে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90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মানসিক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পরিবেশ সৃষ্টি করতে শিক্ষক মন্ডলী অন্য উপকরণ বা ছবি ও ব্যবহার করতে পারবেন।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6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২০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২৫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মিনিটের মধ্যে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লেখা শেষ করতে পারবে এমন একটি বাড়ির কাজের মধ্য দিয়ে পাঠটি শিক্ষার্থীদের স্মৃতিতে ধারন করে রাখার ক্ষমতা আদায় করা যেতে পারে।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005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শিক্ষার্থীদের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ধন্যবাদ জানিয়ে শ্রেণিকক্ষ ত্যাগ করবেন।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874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8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স্ব-রচিত কবিতার   কিছু অংশ উল্লেখ করা হয়েছে যা শিক্ষার্থীদের প্রেষণা সৃষ্টিতে সহায়তা হবে।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6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একটি ক্লিক করলে প্রশ্ন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এবং পরবর্তী ক্লিক করলে উত্তর আসবে,এই ভাবে পর্যায়ক্রমে প্রশ্ন করে ও উত্তর আদায় করার মধ্য দিয়ে   কাজী নজরুল ইসলামের এর  সংক্ষিপ্ত জীবন  শিক্ষার্থীদের বোধগম্য হবে।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00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এককভাবে   প্রশ্ন করে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00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শিক্ষক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শুদ্ধউচ্চারণে কবিতাটি আবৃত্তি করে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শোনাবেন এবং শিক্ষার্থীদের মনোযোগ দিয়ে শুনতে বলবেন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86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দুই বা তিনজন শিক্ষার্থী দিয়ে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কবিতাটি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সঠিক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উচ্চারণে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পড়তে দিবেন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অন্য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শিক্ষার্থীদের মনোযোগ দিয়ে শুনতে বলবেন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50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প্রতিটি শব্দের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অর্থ ছবিসহ উল্লেখ করা হয়েছে,এতে শিক্ষার্থীরা প্রথমে শব্দ এবং পরে ছবিসহ শব্দের </a:t>
            </a:r>
            <a:r>
              <a:rPr lang="bn-BD" baseline="0" smtClean="0">
                <a:latin typeface="NikoshBAN" pitchFamily="2" charset="0"/>
                <a:cs typeface="NikoshBAN" pitchFamily="2" charset="0"/>
              </a:rPr>
              <a:t>অর্থ শিখবে ও বাক্য তৈরি করবে।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C7573-096B-465E-889F-82EE6D5131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2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6200" y="76200"/>
            <a:ext cx="8991600" cy="6705600"/>
          </a:xfrm>
          <a:prstGeom prst="rect">
            <a:avLst/>
          </a:prstGeom>
          <a:solidFill>
            <a:schemeClr val="bg1"/>
          </a:solidFill>
          <a:ln>
            <a:solidFill>
              <a:srgbClr val="F650E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11" Type="http://schemas.openxmlformats.org/officeDocument/2006/relationships/image" Target="../media/image60.jpeg"/><Relationship Id="rId5" Type="http://schemas.openxmlformats.org/officeDocument/2006/relationships/image" Target="../media/image54.jpg"/><Relationship Id="rId15" Type="http://schemas.openxmlformats.org/officeDocument/2006/relationships/image" Target="../media/image64.jpg"/><Relationship Id="rId10" Type="http://schemas.openxmlformats.org/officeDocument/2006/relationships/image" Target="../media/image59.jpg"/><Relationship Id="rId19" Type="http://schemas.openxmlformats.org/officeDocument/2006/relationships/image" Target="../media/image68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13" Type="http://schemas.openxmlformats.org/officeDocument/2006/relationships/image" Target="../media/image80.jpg"/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12" Type="http://schemas.openxmlformats.org/officeDocument/2006/relationships/image" Target="../media/image7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11" Type="http://schemas.openxmlformats.org/officeDocument/2006/relationships/image" Target="../media/image78.jpg"/><Relationship Id="rId5" Type="http://schemas.openxmlformats.org/officeDocument/2006/relationships/image" Target="../media/image73.jpg"/><Relationship Id="rId10" Type="http://schemas.openxmlformats.org/officeDocument/2006/relationships/image" Target="../media/image77.jpg"/><Relationship Id="rId4" Type="http://schemas.openxmlformats.org/officeDocument/2006/relationships/image" Target="../media/image72.jpg"/><Relationship Id="rId9" Type="http://schemas.openxmlformats.org/officeDocument/2006/relationships/image" Target="../media/image65.jpg"/><Relationship Id="rId1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0487" y="911952"/>
            <a:ext cx="6484467" cy="707886"/>
          </a:xfrm>
          <a:prstGeom prst="rect">
            <a:avLst/>
          </a:prstGeom>
          <a:solidFill>
            <a:srgbClr val="FBDDF5"/>
          </a:solidFill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4000" dirty="0"/>
          </a:p>
        </p:txBody>
      </p:sp>
      <p:sp>
        <p:nvSpPr>
          <p:cNvPr id="3" name="Oval 2"/>
          <p:cNvSpPr/>
          <p:nvPr/>
        </p:nvSpPr>
        <p:spPr>
          <a:xfrm>
            <a:off x="929631" y="1812244"/>
            <a:ext cx="7137779" cy="4027719"/>
          </a:xfrm>
          <a:prstGeom prst="ellipse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প্রতিটি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অর্থা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ৎ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Slide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সংযোজন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আশা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শিক্ষকগণ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অনুগ্রহপূর্বক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উল্লেখিত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নিবেন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এছাড়াও শিক্ষকগণ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প্রয়োজনবোধে তার নিজস্ব কলাকৌশল প্রয়োগ করতে পারবেন।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640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177511"/>
            <a:ext cx="2209800" cy="8309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8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সরব পাঠ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4872"/>
            <a:ext cx="7467600" cy="5183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519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239486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 ও বাক্যগঠন</a:t>
            </a:r>
            <a:endParaRPr lang="en-US" sz="3600" b="1" dirty="0">
              <a:ln w="11430"/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252032" y="1447800"/>
            <a:ext cx="2505023" cy="800196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6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সাম্য</a:t>
            </a:r>
            <a:endParaRPr lang="en-US" sz="36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527220" y="1442822"/>
            <a:ext cx="3311980" cy="1255796"/>
          </a:xfrm>
          <a:prstGeom prst="roundRect">
            <a:avLst/>
          </a:prstGeom>
          <a:solidFill>
            <a:srgbClr val="FBDDF5"/>
          </a:solidFill>
          <a:ln>
            <a:solidFill>
              <a:srgbClr val="0A0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>
                  <a:solidFill>
                    <a:srgbClr val="0A081A"/>
                  </a:solidFill>
                </a:ln>
                <a:solidFill>
                  <a:srgbClr val="0A08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সমতা, সকলের জন্যে সম অধিকার</a:t>
            </a:r>
            <a:endParaRPr lang="bn-BD" sz="2400" b="1" dirty="0">
              <a:ln>
                <a:solidFill>
                  <a:srgbClr val="0A081A"/>
                </a:solidFill>
              </a:ln>
              <a:solidFill>
                <a:srgbClr val="0A08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65" y="1084943"/>
            <a:ext cx="2609849" cy="1666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entagon 6"/>
          <p:cNvSpPr/>
          <p:nvPr/>
        </p:nvSpPr>
        <p:spPr>
          <a:xfrm>
            <a:off x="252032" y="3281578"/>
            <a:ext cx="2505023" cy="800196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8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36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মহীয়ান</a:t>
            </a:r>
            <a:endParaRPr lang="en-US" sz="48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27220" y="3276600"/>
            <a:ext cx="3311980" cy="1255796"/>
          </a:xfrm>
          <a:prstGeom prst="roundRect">
            <a:avLst/>
          </a:prstGeom>
          <a:solidFill>
            <a:srgbClr val="FBDDF5"/>
          </a:solidFill>
          <a:ln>
            <a:solidFill>
              <a:srgbClr val="0A0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>
                  <a:solidFill>
                    <a:srgbClr val="0A081A"/>
                  </a:solidFill>
                </a:ln>
                <a:solidFill>
                  <a:srgbClr val="0A08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সুমহান, এখানে মহিমান্বিত অর্থে ব্যবহৃত হয়েছে</a:t>
            </a:r>
            <a:endParaRPr lang="bn-BD" sz="2400" b="1" dirty="0">
              <a:ln>
                <a:solidFill>
                  <a:srgbClr val="0A081A"/>
                </a:solidFill>
              </a:ln>
              <a:solidFill>
                <a:srgbClr val="0A08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252032" y="5110378"/>
            <a:ext cx="2505023" cy="800196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8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36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রণ</a:t>
            </a:r>
            <a:endParaRPr lang="en-US" sz="36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27220" y="5105400"/>
            <a:ext cx="3311980" cy="1255796"/>
          </a:xfrm>
          <a:prstGeom prst="roundRect">
            <a:avLst/>
          </a:prstGeom>
          <a:solidFill>
            <a:srgbClr val="FBDDF5"/>
          </a:solidFill>
          <a:ln>
            <a:solidFill>
              <a:srgbClr val="0A0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>
                  <a:solidFill>
                    <a:srgbClr val="0A081A"/>
                  </a:solidFill>
                </a:ln>
                <a:solidFill>
                  <a:srgbClr val="0A08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যুদ্ধ, লড়াই</a:t>
            </a:r>
            <a:endParaRPr lang="bn-BD" sz="2400" b="1" dirty="0">
              <a:ln>
                <a:solidFill>
                  <a:srgbClr val="0A081A"/>
                </a:solidFill>
              </a:ln>
              <a:solidFill>
                <a:srgbClr val="0A08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65" y="2875797"/>
            <a:ext cx="2609849" cy="1797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65" y="4800600"/>
            <a:ext cx="2619375" cy="1743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0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  <p:bldP spid="8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258959" y="1142199"/>
            <a:ext cx="2505023" cy="800196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8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36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রচা</a:t>
            </a:r>
            <a:endParaRPr lang="en-US" sz="36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527220" y="914400"/>
            <a:ext cx="3311980" cy="1255796"/>
          </a:xfrm>
          <a:prstGeom prst="roundRect">
            <a:avLst/>
          </a:prstGeom>
          <a:solidFill>
            <a:srgbClr val="FBDDF5"/>
          </a:solidFill>
          <a:ln>
            <a:solidFill>
              <a:srgbClr val="0A0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>
                  <a:solidFill>
                    <a:srgbClr val="0A081A"/>
                  </a:solidFill>
                </a:ln>
                <a:solidFill>
                  <a:srgbClr val="0A08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রচনা করা হয়েছে এমন, সৃষ্টি করা হয়েছে এমন</a:t>
            </a:r>
            <a:endParaRPr lang="bn-BD" sz="2400" b="1" dirty="0">
              <a:ln>
                <a:solidFill>
                  <a:srgbClr val="0A081A"/>
                </a:solidFill>
              </a:ln>
              <a:solidFill>
                <a:srgbClr val="0A08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258959" y="3123399"/>
            <a:ext cx="2505023" cy="800196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8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36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পীড়ন</a:t>
            </a:r>
            <a:endParaRPr lang="en-US" sz="36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27220" y="2895600"/>
            <a:ext cx="3311980" cy="1255796"/>
          </a:xfrm>
          <a:prstGeom prst="roundRect">
            <a:avLst/>
          </a:prstGeom>
          <a:solidFill>
            <a:srgbClr val="FBDDF5"/>
          </a:solidFill>
          <a:ln>
            <a:solidFill>
              <a:srgbClr val="0A0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>
                  <a:solidFill>
                    <a:srgbClr val="0A081A"/>
                  </a:solidFill>
                </a:ln>
                <a:solidFill>
                  <a:srgbClr val="0A08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অত্যাচার, নির্যাতন, শারীরিক কষ্ট প্রদান</a:t>
            </a:r>
            <a:endParaRPr lang="bn-BD" sz="2400" b="1" dirty="0">
              <a:ln>
                <a:solidFill>
                  <a:srgbClr val="0A081A"/>
                </a:solidFill>
              </a:ln>
              <a:solidFill>
                <a:srgbClr val="0A08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56" y="2667000"/>
            <a:ext cx="2570018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entagon 10"/>
          <p:cNvSpPr/>
          <p:nvPr/>
        </p:nvSpPr>
        <p:spPr>
          <a:xfrm>
            <a:off x="258959" y="4952199"/>
            <a:ext cx="2505023" cy="800196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8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পীড়া</a:t>
            </a:r>
            <a:endParaRPr lang="en-US" sz="28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527220" y="4724400"/>
            <a:ext cx="3311980" cy="1255796"/>
          </a:xfrm>
          <a:prstGeom prst="roundRect">
            <a:avLst/>
          </a:prstGeom>
          <a:solidFill>
            <a:srgbClr val="FBDDF5"/>
          </a:solidFill>
          <a:ln>
            <a:solidFill>
              <a:srgbClr val="0A0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>
                  <a:solidFill>
                    <a:srgbClr val="0A081A"/>
                  </a:solidFill>
                </a:ln>
                <a:solidFill>
                  <a:srgbClr val="0A08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যন্ত্রণা, কষ্ট, বেদনা</a:t>
            </a:r>
            <a:endParaRPr lang="bn-BD" sz="2400" b="1" dirty="0">
              <a:ln>
                <a:solidFill>
                  <a:srgbClr val="0A081A"/>
                </a:solidFill>
              </a:ln>
              <a:solidFill>
                <a:srgbClr val="0A08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56" y="4572000"/>
            <a:ext cx="2570018" cy="1805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55" y="484623"/>
            <a:ext cx="2570018" cy="2029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03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824" y="4144297"/>
            <a:ext cx="7993752" cy="206210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          সাম্যের গান গাই-</a:t>
            </a:r>
          </a:p>
          <a:p>
            <a:pPr algn="ctr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আমার চক্ষে পুরুষ-রমণী কোনো ভেদাভেদ নাই।</a:t>
            </a:r>
            <a:endParaRPr lang="en-US" sz="3200" b="1" dirty="0" smtClean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বিশ্বের যা- কিছু মহান সৃষ্টি চির- কল্যাণকর</a:t>
            </a:r>
          </a:p>
          <a:p>
            <a:pPr algn="ctr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অর্ধেক তার করিয়াছে নারী, অর্ধেক তার নর।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1266" y="3318323"/>
            <a:ext cx="1804555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rgbClr val="0B010B"/>
                  </a:solidFill>
                </a:ln>
                <a:solidFill>
                  <a:srgbClr val="0B010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জগদীশ চন্দ্র বশু </a:t>
            </a:r>
            <a:endParaRPr lang="en-US" sz="2400" b="1" dirty="0">
              <a:ln w="11430">
                <a:solidFill>
                  <a:srgbClr val="0B010B"/>
                </a:solidFill>
              </a:ln>
              <a:solidFill>
                <a:srgbClr val="0B010B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740" y="628735"/>
            <a:ext cx="2362200" cy="2498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134100" y="3323375"/>
            <a:ext cx="1828800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rgbClr val="0B010B"/>
                  </a:solidFill>
                </a:ln>
                <a:solidFill>
                  <a:srgbClr val="0B010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মেরি </a:t>
            </a:r>
            <a:r>
              <a:rPr lang="bn-BD" sz="2400" b="1" dirty="0">
                <a:ln w="11430">
                  <a:solidFill>
                    <a:srgbClr val="0B010B"/>
                  </a:solidFill>
                </a:ln>
                <a:solidFill>
                  <a:srgbClr val="0B010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ক্যুরি </a:t>
            </a:r>
            <a:endParaRPr lang="en-US" sz="2400" b="1" dirty="0">
              <a:ln w="11430">
                <a:solidFill>
                  <a:srgbClr val="0B010B"/>
                </a:solidFill>
              </a:ln>
              <a:solidFill>
                <a:srgbClr val="0B010B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52" y="650015"/>
            <a:ext cx="2360696" cy="2492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9" y="616896"/>
            <a:ext cx="2296391" cy="2492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59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2936" y="4876800"/>
            <a:ext cx="5715000" cy="15696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বিশ্বে যা-কিছু এল পাপ-তাপ বেদনা অশ্রুবারি</a:t>
            </a:r>
          </a:p>
          <a:p>
            <a:pPr algn="ctr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অর্ধেক তার আনিয়াছে নর,অর্ধেক তার নারী।</a:t>
            </a:r>
          </a:p>
          <a:p>
            <a:pPr algn="ctr"/>
            <a:r>
              <a:rPr lang="bn-BD" sz="3200" b="1" cap="none" spc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</a:t>
            </a:r>
            <a:endParaRPr lang="en-US" sz="2400" b="1" cap="none" spc="0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7200"/>
            <a:ext cx="4114801" cy="3989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2" b="93417" l="6167" r="94333">
                        <a14:foregroundMark x1="62250" y1="11417" x2="51042" y2="4292"/>
                        <a14:foregroundMark x1="6208" y1="59833" x2="9292" y2="39958"/>
                        <a14:foregroundMark x1="85667" y1="65917" x2="50042" y2="93417"/>
                        <a14:foregroundMark x1="85167" y1="74083" x2="94333" y2="4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77"/>
          <a:stretch/>
        </p:blipFill>
        <p:spPr>
          <a:xfrm>
            <a:off x="322389" y="729236"/>
            <a:ext cx="4045592" cy="371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1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399" y="5250426"/>
            <a:ext cx="5721927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জগতের যত বড় বড় জয় বড় বড় অভিযান</a:t>
            </a:r>
          </a:p>
          <a:p>
            <a:pPr algn="just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মাতা ভগ্নী ও বধূদের ত্যাগে হইয়াছে মহীয়ান।</a:t>
            </a:r>
            <a:r>
              <a:rPr lang="bn-BD" sz="3200" b="1" cap="none" spc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</a:t>
            </a:r>
            <a:endParaRPr lang="en-US" sz="2400" b="1" cap="none" spc="0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04" y="914400"/>
            <a:ext cx="6199716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519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4876800"/>
            <a:ext cx="63246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 রণে কত খুন দিল নর, লেখা আছে ইতিহাসে,</a:t>
            </a:r>
          </a:p>
          <a:p>
            <a:pPr algn="just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কত নারী দিল সিঁথির সিঁদুর, লেখা নাই তার পাশে।</a:t>
            </a:r>
            <a:r>
              <a:rPr lang="bn-BD" sz="3200" b="1" cap="none" spc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</a:t>
            </a:r>
            <a:endParaRPr lang="en-US" sz="2400" b="1" cap="none" spc="0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68" y="533400"/>
            <a:ext cx="6324599" cy="395065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2637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5268218"/>
            <a:ext cx="6248401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কত মাতা দিল হৃদয় উপাড়ি কত বোন দিল সেবা,</a:t>
            </a:r>
          </a:p>
          <a:p>
            <a:pPr algn="just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বীরের স্মৃতি-স্তম্ভের গায়ে লিখিয়া রেখেছে কেবা?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00" l="10000" r="90000">
                        <a14:foregroundMark x1="26500" y1="68000" x2="11500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41960"/>
            <a:ext cx="4552950" cy="4552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6070600" cy="4552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607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5257800"/>
            <a:ext cx="67818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কোনো কালে একা হয়নি কো জয়ী পুরুষের তরবারি,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প্রেরণা দিয়াছে, শক্তি দিয়াছে বিজয়-লক্ষ্মী নারী।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5187"/>
            <a:ext cx="4648200" cy="4334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7" r="39535"/>
          <a:stretch/>
        </p:blipFill>
        <p:spPr>
          <a:xfrm>
            <a:off x="5486400" y="575187"/>
            <a:ext cx="2788750" cy="4334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65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199" y="5314335"/>
            <a:ext cx="67818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সে-যুগ হয়েছে বাসি,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 যুগে পুরুষ দাস ছিল নাকো, নারীরা আছিল দাসী।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48" l="0" r="99281">
                        <a14:foregroundMark x1="62230" y1="35912" x2="56115" y2="29282"/>
                        <a14:foregroundMark x1="61151" y1="34807" x2="59353" y2="25414"/>
                        <a14:foregroundMark x1="77698" y1="82320" x2="99640" y2="32597"/>
                        <a14:foregroundMark x1="97122" y1="56906" x2="90288" y2="99448"/>
                        <a14:foregroundMark x1="27698" y1="77901" x2="360" y2="45856"/>
                        <a14:foregroundMark x1="8633" y1="88398" x2="0" y2="83978"/>
                        <a14:foregroundMark x1="44245" y1="4972" x2="20863" y2="0"/>
                        <a14:foregroundMark x1="58273" y1="84530" x2="51079" y2="99448"/>
                        <a14:foregroundMark x1="41367" y1="87845" x2="14029" y2="97790"/>
                        <a14:foregroundMark x1="62230" y1="36464" x2="68345" y2="38674"/>
                        <a14:backgroundMark x1="67626" y1="34807" x2="61871" y2="29834"/>
                        <a14:backgroundMark x1="64748" y1="35912" x2="64748" y2="41436"/>
                        <a14:backgroundMark x1="64748" y1="39227" x2="62230" y2="34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30" y="533400"/>
            <a:ext cx="7324337" cy="4490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4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789709"/>
            <a:ext cx="7109637" cy="5270938"/>
          </a:xfrm>
          <a:prstGeom prst="ellipse">
            <a:avLst/>
          </a:prstGeom>
          <a:ln w="63500" cap="rnd">
            <a:solidFill>
              <a:srgbClr val="F650E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37004"/>
            <a:ext cx="2057400" cy="1687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037004"/>
            <a:ext cx="2057400" cy="1687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2400"/>
            <a:ext cx="2057400" cy="1687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152400"/>
            <a:ext cx="2057400" cy="16870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6600" y="3914982"/>
            <a:ext cx="2784737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8800" b="1" dirty="0" smtClean="0">
                <a:ln w="11430">
                  <a:solidFill>
                    <a:srgbClr val="F650E2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</a:p>
          <a:p>
            <a:pPr algn="ctr"/>
            <a:endParaRPr lang="en-US" sz="8800" b="1" cap="none" spc="0" dirty="0">
              <a:ln w="11430">
                <a:solidFill>
                  <a:srgbClr val="F650E2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62"/>
          <a:stretch/>
        </p:blipFill>
        <p:spPr>
          <a:xfrm>
            <a:off x="-1" y="-1"/>
            <a:ext cx="4538491" cy="6858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1"/>
          <a:stretch/>
        </p:blipFill>
        <p:spPr>
          <a:xfrm>
            <a:off x="4538491" y="-13067"/>
            <a:ext cx="4605507" cy="68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4953" y="5257800"/>
            <a:ext cx="67818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বেদনার যুগ, মানুষের যুগ, সাম্যের যুগ আজি,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কেহ রহিবে না বন্দী কাহারও, উঠিছে ডঙ্কা বাজি।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1" b="99459" l="9688" r="90000">
                        <a14:foregroundMark x1="75000" y1="16757" x2="73750" y2="97838"/>
                        <a14:foregroundMark x1="40625" y1="10811" x2="31875" y2="541"/>
                        <a14:foregroundMark x1="65313" y1="20541" x2="60313" y2="36757"/>
                        <a14:foregroundMark x1="15313" y1="78919" x2="9688" y2="99459"/>
                        <a14:foregroundMark x1="54688" y1="63784" x2="47188" y2="68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15" y="448928"/>
            <a:ext cx="4581537" cy="4276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92" b="99102" l="10000" r="96667">
                        <a14:foregroundMark x1="56889" y1="60180" x2="45778" y2="99401"/>
                        <a14:foregroundMark x1="55111" y1="70659" x2="44222" y2="53892"/>
                        <a14:foregroundMark x1="88667" y1="83533" x2="96667" y2="99401"/>
                        <a14:foregroundMark x1="86000" y1="77246" x2="71111" y2="4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231" y="426805"/>
            <a:ext cx="4981084" cy="4288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89" l="9885" r="89951">
                        <a14:foregroundMark x1="54695" y1="2292" x2="50577" y2="96275"/>
                        <a14:foregroundMark x1="49753" y1="11748" x2="47941" y2="0"/>
                        <a14:backgroundMark x1="46129" y1="5444" x2="44316" y2="20630"/>
                        <a14:backgroundMark x1="44646" y1="31519" x2="46787" y2="96562"/>
                        <a14:backgroundMark x1="55354" y1="3725" x2="61120" y2="21777"/>
                        <a14:backgroundMark x1="61450" y1="28940" x2="50412" y2="97708"/>
                        <a14:backgroundMark x1="37891" y1="28940" x2="40692" y2="44126"/>
                        <a14:backgroundMark x1="29984" y1="20630" x2="25206" y2="71060"/>
                        <a14:backgroundMark x1="52883" y1="3725" x2="51895" y2="19771"/>
                        <a14:backgroundMark x1="52554" y1="10602" x2="57661" y2="23209"/>
                        <a14:backgroundMark x1="66557" y1="19484" x2="71993" y2="76504"/>
                        <a14:backgroundMark x1="37068" y1="30946" x2="49259" y2="40688"/>
                        <a14:backgroundMark x1="51071" y1="30086" x2="49753" y2="90544"/>
                        <a14:backgroundMark x1="55848" y1="30086" x2="52224" y2="84814"/>
                        <a14:backgroundMark x1="52554" y1="32092" x2="51071" y2="84241"/>
                        <a14:backgroundMark x1="57990" y1="32092" x2="47941" y2="81375"/>
                        <a14:backgroundMark x1="34596" y1="86533" x2="25206" y2="75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23" y="228600"/>
            <a:ext cx="4108210" cy="387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7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73" y="685801"/>
            <a:ext cx="2764427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239982" y="4190998"/>
            <a:ext cx="6898546" cy="2062103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bn-BD" sz="3200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নর যদি রাখে নারী বন্দী, তবে এর পরযুগে</a:t>
            </a:r>
          </a:p>
          <a:p>
            <a:pPr algn="just"/>
            <a:r>
              <a:rPr lang="bn-BD" sz="3200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আপনারি রচা ঐ কারাগারে পুরুষ মরিবে ভুগে।</a:t>
            </a:r>
          </a:p>
          <a:p>
            <a:pPr algn="just"/>
            <a:r>
              <a:rPr lang="bn-BD" sz="3200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             যুগের ধর্ম এই-</a:t>
            </a:r>
          </a:p>
          <a:p>
            <a:pPr algn="just"/>
            <a:r>
              <a:rPr lang="bn-BD" sz="3200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পীড়ন করিলে সে-পীড়ন এসে পীড়া দেবে তোমাকেই।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54" y="685801"/>
            <a:ext cx="2402746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85800"/>
            <a:ext cx="2313264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047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85" y="990600"/>
            <a:ext cx="2014715" cy="1827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21" y="1010102"/>
            <a:ext cx="2018408" cy="1824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85" y="3303030"/>
            <a:ext cx="1995619" cy="1774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15" y="3328131"/>
            <a:ext cx="2007014" cy="1749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166562" y="2820582"/>
            <a:ext cx="355783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একুইটাইনের ইলিনর (১১২২-১২২৪)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28906" y="5675293"/>
            <a:ext cx="6543494" cy="95410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প্রাচীন কালে নারীরা </a:t>
            </a:r>
            <a:r>
              <a:rPr lang="bn-BD" sz="2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ছিল খুবই অবহেলিত। </a:t>
            </a:r>
            <a:r>
              <a:rPr lang="bn-BD" sz="28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কিন্তু এতসবের পরও কিছু কিছু নারীরা ছিল ব্যাপক </a:t>
            </a:r>
            <a:r>
              <a:rPr lang="bn-BD" sz="2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ক্ষমতাশালী।</a:t>
            </a:r>
            <a:endParaRPr lang="en-US" sz="28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52820" y="152400"/>
            <a:ext cx="4031673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বিশ্বের ক্ষমতাশালী নারী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93114" y="5105400"/>
            <a:ext cx="327659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রানী ভিক্টোরিয়া (১৮১৯-১৯০১)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84293" y="2866466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ইসাবেলা (১৪৫১-১৫০৪)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5400" y="5077692"/>
            <a:ext cx="402122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রাশিয়ার কাথেরিন (১৭২৯-১৭৯৬)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2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6" grpId="0" animBg="1"/>
      <p:bldP spid="29" grpId="0"/>
      <p:bldP spid="30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"/>
            <a:ext cx="6544723" cy="4655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89708" y="5410200"/>
            <a:ext cx="7696200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8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সাম্যবাদী কবি কাজী নজরুল ইসলাম ‘নর-নারী’ উভয়কেই আলাদাভাবে দেখেননি; তিনি বলেছেন সকলেরই এক পরিচয় ‘মানুষ’।</a:t>
            </a:r>
          </a:p>
        </p:txBody>
      </p:sp>
    </p:spTree>
    <p:extLst>
      <p:ext uri="{BB962C8B-B14F-4D97-AF65-F5344CB8AC3E}">
        <p14:creationId xmlns:p14="http://schemas.microsoft.com/office/powerpoint/2010/main" val="6077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529771"/>
            <a:ext cx="2209800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 কাজ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326" y="5191633"/>
            <a:ext cx="73152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শ্রেণিতে উপস্থাপন করা হয়েছে এমন নারী ছাড়া বিশ্বের পাঁচজন বিখ্যাত নারীর নাম জোড়ায় আলোচনা করে  লেখ।</a:t>
            </a:r>
            <a:endParaRPr lang="en-US" sz="32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004" y="1600200"/>
            <a:ext cx="4429991" cy="33224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009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64922" y="3048000"/>
            <a:ext cx="1059875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3048000"/>
            <a:ext cx="1133952" cy="1981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1963" y="5257798"/>
            <a:ext cx="5476394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পৃথিবীতে প্রতিটি মহান সৃষ্টি ও কল্যাণে নারী ও পুরুষের  অবদান সমান।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3101533"/>
            <a:ext cx="1141354" cy="18990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07" y="3101533"/>
            <a:ext cx="1135703" cy="18990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63" y="3964871"/>
            <a:ext cx="570517" cy="1042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030" y="3988012"/>
            <a:ext cx="576587" cy="1018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39" y="3999910"/>
            <a:ext cx="388806" cy="1007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64" y="3048000"/>
            <a:ext cx="2211680" cy="916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82" y="3999910"/>
            <a:ext cx="518261" cy="1007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60" y="4035206"/>
            <a:ext cx="559283" cy="97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24182"/>
            <a:ext cx="456078" cy="982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107201"/>
            <a:ext cx="540146" cy="929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11" y="4077694"/>
            <a:ext cx="460943" cy="92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36" y="3107201"/>
            <a:ext cx="470207" cy="937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46" y="3107201"/>
            <a:ext cx="596397" cy="937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983" y="4113568"/>
            <a:ext cx="809502" cy="892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24" y="3107201"/>
            <a:ext cx="608961" cy="965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68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7.40741E-7 L -0.00868 -0.35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49982 -0.357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8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-0.01111 L -0.50903 -0.355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1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1111 L 0.00017 -0.355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4724400"/>
            <a:ext cx="71628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মানবসভ্যতা নির্মাণে নারীর অবদান অনেক বেশি। এমন কি কৃষি কাজের সূচনাও প্রথমে নারীই করেছিল ।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90600"/>
            <a:ext cx="3657600" cy="3326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0" y="990600"/>
            <a:ext cx="3778900" cy="3326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64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58307" y="5333218"/>
            <a:ext cx="5800489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IN" sz="36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</a:t>
            </a:r>
            <a:r>
              <a:rPr lang="bn-BD" sz="36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তিহাসের পাতায় পুরুষের কথা যতটা লেখা আছে নারীর কথা ততটা নেই।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24" y="606353"/>
            <a:ext cx="1253835" cy="1157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09" y="615467"/>
            <a:ext cx="1407443" cy="1137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81" y="615467"/>
            <a:ext cx="1271901" cy="1137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864" y="605076"/>
            <a:ext cx="1376136" cy="1137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864" y="2094074"/>
            <a:ext cx="1376136" cy="1077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802" y="2133600"/>
            <a:ext cx="1383605" cy="1087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6" descr="http://upload.wikimedia.org/wikipedia/commons/thumb/b/bf/Master-da_Surya_Sen_Uploaded_by_Rahtat.jpg/215px-Master-da_Surya_Sen_Uploaded_by_Rahta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35" y="2133600"/>
            <a:ext cx="1258047" cy="1087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25" y="2145268"/>
            <a:ext cx="1253836" cy="1066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00" y="3581400"/>
            <a:ext cx="1345343" cy="1294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60671" y="178727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হাজী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শ</a:t>
            </a:r>
            <a:r>
              <a:rPr lang="bn-IN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রি</a:t>
            </a:r>
            <a:r>
              <a:rPr lang="en-US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য়ত</a:t>
            </a: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উল্লাহ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4691" y="1765050"/>
            <a:ext cx="117241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IN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চিত্তরঞ্জন দাস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88095" y="1765050"/>
            <a:ext cx="144052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IN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অরবিন্দ ঘোষ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86938" y="1775936"/>
            <a:ext cx="183012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IN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নেতাজী সুভাষ চন্দ্র বসু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54082" y="3226499"/>
            <a:ext cx="144433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IN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রাসবিহারী বসু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20177" y="3230048"/>
            <a:ext cx="144433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IN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ক্ষুদিরাম বসু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66419" y="3251941"/>
            <a:ext cx="165356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IN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মাস্টার দা সূর্য সেন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38128" y="3225634"/>
            <a:ext cx="165356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IN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প্রফুল্ল চাকী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37231" y="4953000"/>
            <a:ext cx="165356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IN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মাইকেল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09" y="3577770"/>
            <a:ext cx="1356212" cy="1297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32" y="3593068"/>
            <a:ext cx="1266279" cy="1294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3115561" y="4956628"/>
            <a:ext cx="165356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IN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প্রীতিলতা ওয়াদ্দেদার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65106" y="4963886"/>
            <a:ext cx="977227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IN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রবীন্দ্রনাথ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21" y="3577770"/>
            <a:ext cx="1292679" cy="1297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5969237" y="4963886"/>
            <a:ext cx="126976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IN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কামিনী রায়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31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6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381000"/>
            <a:ext cx="2133600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</a:t>
            </a:r>
            <a:r>
              <a:rPr lang="bn-IN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লগত</a:t>
            </a:r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কাজ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5409" y="4724400"/>
            <a:ext cx="7772400" cy="15696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“বিশ্বের </a:t>
            </a:r>
            <a:r>
              <a:rPr lang="bn-BD" sz="3200" b="1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যা- কিছু মহান সৃষ্টি চির- কল্যাণকর</a:t>
            </a:r>
          </a:p>
          <a:p>
            <a:pPr algn="ctr"/>
            <a:r>
              <a:rPr lang="bn-BD" sz="3200" b="1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অর্ধেক তার করিয়াছে নারী, অর্ধেক তার নর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।”</a:t>
            </a:r>
          </a:p>
          <a:p>
            <a:pPr algn="ctr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উদ্দীপকটির </a:t>
            </a:r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তাৎপর্য দলে আলোচনা করে উপস্থাপন কর।</a:t>
            </a:r>
            <a:endParaRPr lang="en-US" sz="32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71600"/>
            <a:ext cx="4495800" cy="3131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092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0605" y="4935655"/>
            <a:ext cx="7658099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নারীর উপর আর নির্যাতন চলবে না, তাঁর অধিকারকে ক্ষুন্ন করা যাবে না। সময় এসেছে  নারীর অধিকার আদায়ের।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48142"/>
            <a:ext cx="3690504" cy="3824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1" y="748142"/>
            <a:ext cx="3829049" cy="3824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533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581400"/>
            <a:ext cx="3581400" cy="2506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Muslim Balika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743" y="1331554"/>
            <a:ext cx="1255857" cy="15863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41" y="426894"/>
            <a:ext cx="1670165" cy="2087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ound Diagonal Corner Rectangle 13"/>
          <p:cNvSpPr/>
          <p:nvPr/>
        </p:nvSpPr>
        <p:spPr>
          <a:xfrm>
            <a:off x="5025736" y="2895600"/>
            <a:ext cx="2937164" cy="1981200"/>
          </a:xfrm>
          <a:prstGeom prst="round2DiagRect">
            <a:avLst/>
          </a:prstGeom>
          <a:solidFill>
            <a:schemeClr val="bg1"/>
          </a:solidFill>
          <a:ln>
            <a:solidFill>
              <a:srgbClr val="006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81600" y="3070887"/>
            <a:ext cx="270163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     : অষ্টম</a:t>
            </a:r>
          </a:p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    : বাংলা ১ম পত্র</a:t>
            </a:r>
            <a:endParaRPr lang="bn-BD" sz="2400" b="1" dirty="0">
              <a:ln w="11430">
                <a:solidFill>
                  <a:srgbClr val="0C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পদ্য      : নারী</a:t>
            </a:r>
          </a:p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     </a:t>
            </a:r>
            <a:r>
              <a:rPr lang="en-AU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৫০ মিনিট।</a:t>
            </a:r>
            <a:endParaRPr lang="en-US" sz="2400" b="1" dirty="0">
              <a:ln w="11430">
                <a:solidFill>
                  <a:srgbClr val="0C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956458" y="2895600"/>
            <a:ext cx="3002478" cy="1981200"/>
          </a:xfrm>
          <a:prstGeom prst="round2DiagRect">
            <a:avLst/>
          </a:prstGeom>
          <a:solidFill>
            <a:schemeClr val="bg1"/>
          </a:solidFill>
          <a:ln>
            <a:solidFill>
              <a:srgbClr val="006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25236" y="3101370"/>
            <a:ext cx="2900507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আনোয়ারা খাতুন</a:t>
            </a:r>
          </a:p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 শিক্ষক (বাংলা)</a:t>
            </a:r>
          </a:p>
          <a:p>
            <a:pPr algn="just"/>
            <a:r>
              <a:rPr lang="en-US" sz="2400" b="1" dirty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a</a:t>
            </a:r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nwarakhatun</a:t>
            </a:r>
            <a:r>
              <a:rPr lang="en-US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riam" pitchFamily="34" charset="-79"/>
                <a:cs typeface="Miriam" pitchFamily="34" charset="-79"/>
              </a:rPr>
              <a:t>70</a:t>
            </a:r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</a:p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@gmail.com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34471" y="312466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6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2971" y="5765214"/>
            <a:ext cx="825862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মুসলিম বালিকা উচ্চ বিদ্যালয় ও কলেজ,</a:t>
            </a:r>
            <a:r>
              <a:rPr lang="en-AU" sz="36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ময়মনসিংহ।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24" y="613229"/>
            <a:ext cx="1703512" cy="2029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73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381000"/>
            <a:ext cx="1600200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</a:p>
        </p:txBody>
      </p:sp>
      <p:sp>
        <p:nvSpPr>
          <p:cNvPr id="3" name="Rectangle 2"/>
          <p:cNvSpPr/>
          <p:nvPr/>
        </p:nvSpPr>
        <p:spPr>
          <a:xfrm>
            <a:off x="471055" y="1551709"/>
            <a:ext cx="8077200" cy="609600"/>
          </a:xfrm>
          <a:prstGeom prst="rect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১. কাজী নজরুল ইসলামের জন্ম কত সালে?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055" y="2514600"/>
            <a:ext cx="4038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১৮৮৯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62055" y="2514600"/>
            <a:ext cx="3886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 ১৮৯৯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055" y="3124200"/>
            <a:ext cx="4038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(গ) ১৯৭২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62055" y="3124200"/>
            <a:ext cx="3886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 ১৯৭৬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300" y="3886200"/>
            <a:ext cx="8077200" cy="609600"/>
          </a:xfrm>
          <a:prstGeom prst="rect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২. ‘নারী’ কবিতাটি কোন কাব্যগ্রন্থ থেকে নেয়া হয়েছে?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128" y="4876800"/>
            <a:ext cx="4038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অগ্নিবীণা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55128" y="4876800"/>
            <a:ext cx="3886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 বিষের বাঁশি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4128" y="5486400"/>
            <a:ext cx="4038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(গ) সাম্যবাদী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55128" y="5486400"/>
            <a:ext cx="3886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 ছায়ানট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220691" y="763304"/>
            <a:ext cx="2292928" cy="479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উত্তরের জন্য ক্লিক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62055" y="2514600"/>
            <a:ext cx="488372" cy="4572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4128" y="5486400"/>
            <a:ext cx="488372" cy="4572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4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381000"/>
            <a:ext cx="1600200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0691" y="763304"/>
            <a:ext cx="2292928" cy="479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উত্তরের জন্য ক্লিক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8036" y="1371600"/>
            <a:ext cx="8077200" cy="609600"/>
          </a:xfrm>
          <a:prstGeom prst="rect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৩. ‘নারী’ কবিতা অবলম্বনে সমাজ নারীকে মুক্তি দিতে পারে যে বিষয়ে-</a:t>
            </a:r>
            <a:endParaRPr lang="en-US" sz="28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036" y="2133600"/>
            <a:ext cx="4038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i. 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 সচেতনতা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1109" y="2667000"/>
            <a:ext cx="4038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ii. 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শিক্ষা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8036" y="3200400"/>
            <a:ext cx="4038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iii. 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অধিকারবোধ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4963" y="3733800"/>
            <a:ext cx="8077200" cy="533400"/>
          </a:xfrm>
          <a:prstGeom prst="rect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নিচের কোনটি সঠিক?</a:t>
            </a:r>
            <a:endParaRPr lang="en-US" sz="28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4963" y="4343400"/>
            <a:ext cx="1870364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ii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02727" y="4357255"/>
            <a:ext cx="2005446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ii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21527" y="4357255"/>
            <a:ext cx="1929246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i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60127" y="4343400"/>
            <a:ext cx="2092036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i, ii</a:t>
            </a:r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587836" y="4371110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4963" y="4876800"/>
            <a:ext cx="8077200" cy="533400"/>
          </a:xfrm>
          <a:prstGeom prst="rect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৪. ‘সে যুগে পুরুষ দাস ছিল না ক, নারীরা আছিল দাসী।’ কার দাসী ছিল?</a:t>
            </a:r>
            <a:endParaRPr lang="en-US" sz="28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4182" y="5486400"/>
            <a:ext cx="4038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নারীর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45182" y="5486400"/>
            <a:ext cx="3886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 পুরুষের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4182" y="6096000"/>
            <a:ext cx="4038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(গ) ধনীদের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45182" y="6096000"/>
            <a:ext cx="3886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 দাসদের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35236" y="5486400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199" y="533400"/>
            <a:ext cx="2874818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3003" y="5333999"/>
            <a:ext cx="7457209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8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‘মানবসভ্যতা নির্মাণে পুরুষ ও নারীর অবদান সমান’</a:t>
            </a:r>
            <a:r>
              <a:rPr lang="en-US" sz="28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r>
              <a:rPr lang="bn-BD" sz="28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কথাটির যথার্ততা বিশ্লেষণ করে পনের লাইনের একটি অনুচ্ছেদ লিখে আনবে।</a:t>
            </a:r>
            <a:endParaRPr lang="en-US" sz="28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03" y="1579477"/>
            <a:ext cx="5749462" cy="3308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236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7091"/>
            <a:ext cx="8392615" cy="6276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95475" y="2971800"/>
            <a:ext cx="7763664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8800" b="1" dirty="0" smtClean="0">
                <a:ln w="11430">
                  <a:solidFill>
                    <a:srgbClr val="F650E2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 শিক্ষার্থী বন্ধুরা</a:t>
            </a:r>
          </a:p>
          <a:p>
            <a:pPr algn="ctr"/>
            <a:endParaRPr lang="en-US" sz="8800" b="1" cap="none" spc="0" dirty="0">
              <a:ln w="11430">
                <a:solidFill>
                  <a:srgbClr val="F650E2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62"/>
          <a:stretch/>
        </p:blipFill>
        <p:spPr>
          <a:xfrm>
            <a:off x="-1" y="-1"/>
            <a:ext cx="4538491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1"/>
          <a:stretch/>
        </p:blipFill>
        <p:spPr>
          <a:xfrm>
            <a:off x="4538491" y="-13067"/>
            <a:ext cx="4605507" cy="68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5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2936875" y="685800"/>
            <a:ext cx="3505200" cy="1143000"/>
          </a:xfrm>
          <a:prstGeom prst="ellipse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কৃতজ্ঞতা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স্বীকার</a:t>
            </a:r>
            <a:endParaRPr lang="en-US" sz="3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S Reference Specialty" pitchFamily="2" charset="2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85800" y="2209800"/>
            <a:ext cx="7924800" cy="523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মন্ত্রণালয়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কর্মকর্তাবৃন্দ</a:t>
            </a:r>
            <a:endParaRPr lang="en-US" sz="2800" dirty="0"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685800" y="3200713"/>
            <a:ext cx="7924800" cy="2431737"/>
          </a:xfrm>
          <a:prstGeom prst="rect">
            <a:avLst/>
          </a:prstGeom>
          <a:solidFill>
            <a:srgbClr val="FBDD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কন্টেন্ট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সম্পাদক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যাঁদের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তত্ত্বাবধানে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কন্টেন্ট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সমৃদ্ধ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তাঁরা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হলেন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</a:p>
          <a:p>
            <a:pPr algn="ctr"/>
            <a:endParaRPr lang="en-US" altLang="en-US" sz="2400" dirty="0"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alt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ফেরদৌস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হোসেন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সহযো</a:t>
            </a:r>
            <a:r>
              <a:rPr lang="bn-IN" altLang="en-US" sz="24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গী</a:t>
            </a:r>
            <a:r>
              <a:rPr lang="en-US" altLang="en-US" sz="24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অধ্যাপক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টিটিসি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খুলনা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</a:p>
          <a:p>
            <a:pPr algn="just"/>
            <a:r>
              <a:rPr lang="en-US" alt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নিগার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সুলতানা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সহকা</a:t>
            </a:r>
            <a:r>
              <a:rPr lang="bn-IN" altLang="en-US" sz="24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রী</a:t>
            </a:r>
            <a:r>
              <a:rPr lang="en-US" altLang="en-US" sz="24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অধ্যাপক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ফেনী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সরকারি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কলেজ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ফেনী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</a:p>
          <a:p>
            <a:pPr algn="just"/>
            <a:r>
              <a:rPr lang="en-US" alt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জেসমীন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জাহান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খানম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প্রভাষক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টিটিসি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(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মহিলা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),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ময়মনসিংহ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  <a:endParaRPr lang="en-US" altLang="en-US" sz="2400" dirty="0"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61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19200"/>
            <a:ext cx="1501195" cy="1856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524" y="3974595"/>
            <a:ext cx="1508769" cy="1892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545" y="3974594"/>
            <a:ext cx="1501195" cy="1892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507673" y="374073"/>
            <a:ext cx="4761918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2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তে</a:t>
            </a:r>
            <a:r>
              <a:rPr lang="en-US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কাদেরকে</a:t>
            </a:r>
            <a:r>
              <a:rPr lang="en-US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দেখছি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5744" y="3276600"/>
            <a:ext cx="3577932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সিস্টার নিভেদিতা (১৮৬৭-১৯১১)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88632" y="3297382"/>
            <a:ext cx="3577932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আশালতা সেন (১৮৯৪-১৯৮৬)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0600" y="6054436"/>
            <a:ext cx="3748080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প্রীতিলতা ওয়াদ্দেদার (১৯১১-১৯৩২)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7868" y="6068291"/>
            <a:ext cx="3577932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লীলা নাগ (১৯০০-১৯৭০)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07673" y="401781"/>
            <a:ext cx="4761918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তাঁরা 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</a:t>
            </a:r>
            <a:r>
              <a:rPr lang="bn-BD" sz="3200" b="1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bn-BD" sz="3200" b="1" dirty="0" smtClean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32604" y="374073"/>
            <a:ext cx="5135991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তাঁরা বিভিন্ন সময়ের আন্দোলনকারী নারী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93" y="1219200"/>
            <a:ext cx="1407031" cy="1856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103909"/>
              </p:ext>
            </p:extLst>
          </p:nvPr>
        </p:nvGraphicFramePr>
        <p:xfrm>
          <a:off x="4038600" y="176169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ackager Shell Object" showAsIcon="1" r:id="rId8" imgW="914400" imgH="771480" progId="Package">
                  <p:embed/>
                </p:oleObj>
              </mc:Choice>
              <mc:Fallback>
                <p:oleObj name="Packager Shell Object" showAsIcon="1" r:id="rId8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38600" y="176169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3858238" y="1683774"/>
            <a:ext cx="1275124" cy="838200"/>
          </a:xfrm>
          <a:prstGeom prst="roundRect">
            <a:avLst/>
          </a:prstGeom>
          <a:solidFill>
            <a:srgbClr val="FBDD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66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3" grpId="0" animBg="1"/>
      <p:bldP spid="23" grpId="1" animBg="1"/>
      <p:bldP spid="2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039033"/>
            <a:ext cx="6858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1600" dirty="0"/>
              <a:t> </a:t>
            </a:r>
            <a:r>
              <a:rPr lang="bn-BD" sz="1600" dirty="0" smtClean="0"/>
              <a:t>                                                    </a:t>
            </a:r>
            <a:endParaRPr lang="bn-BD" dirty="0" smtClean="0"/>
          </a:p>
          <a:p>
            <a:r>
              <a:rPr lang="bn-BD" sz="1600" dirty="0" smtClean="0"/>
              <a:t>                                                     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bn-BD" sz="1600" dirty="0"/>
              <a:t>নারীর রূপে আলোকিত এ জগৎ ভূবন,</a:t>
            </a:r>
            <a:endParaRPr lang="en-US" sz="1600" dirty="0"/>
          </a:p>
          <a:p>
            <a:r>
              <a:rPr lang="bn-BD" sz="1600" dirty="0"/>
              <a:t>নারীই বেঁচে থাকার সবচেয়ে আপনজন ।</a:t>
            </a:r>
            <a:endParaRPr lang="en-US" sz="1600" dirty="0"/>
          </a:p>
          <a:p>
            <a:r>
              <a:rPr lang="bn-BD" sz="1600" dirty="0"/>
              <a:t>নারী- ভাগ্যকে তুমি করো না শ্বশান,</a:t>
            </a:r>
            <a:endParaRPr lang="en-US" sz="1600" dirty="0"/>
          </a:p>
          <a:p>
            <a:r>
              <a:rPr lang="bn-BD" sz="1600" dirty="0"/>
              <a:t>জাগো-জাগো-আত্মশুদ্ধিতে হও মহান।</a:t>
            </a:r>
            <a:endParaRPr lang="en-US" sz="1600" dirty="0"/>
          </a:p>
          <a:p>
            <a:r>
              <a:rPr lang="en-US" sz="1600" dirty="0"/>
              <a:t> </a:t>
            </a:r>
            <a:endParaRPr lang="en-US" sz="1600" dirty="0" smtClean="0"/>
          </a:p>
          <a:p>
            <a:r>
              <a:rPr lang="bn-BD" sz="1600" dirty="0"/>
              <a:t>নারী তুমি মায়ের মতো ফুটন্ত ফুলের রেণু,</a:t>
            </a:r>
            <a:endParaRPr lang="en-US" sz="1600" dirty="0"/>
          </a:p>
          <a:p>
            <a:r>
              <a:rPr lang="bn-BD" sz="1600" dirty="0"/>
              <a:t>তোমার ছায়ায় আছে যেন আকাশের </a:t>
            </a:r>
            <a:r>
              <a:rPr lang="bn-BD" sz="1600" dirty="0" smtClean="0"/>
              <a:t>রংধনু</a:t>
            </a:r>
            <a:endParaRPr lang="en-US" sz="1600" dirty="0"/>
          </a:p>
          <a:p>
            <a:r>
              <a:rPr lang="bn-BD" sz="1600" dirty="0"/>
              <a:t>কন্যা হয়ে ধরায় এসে হয়েছ তুমি পূণ্য</a:t>
            </a:r>
            <a:endParaRPr lang="en-US" sz="1600" dirty="0"/>
          </a:p>
          <a:p>
            <a:r>
              <a:rPr lang="bn-BD" sz="1600" dirty="0"/>
              <a:t>বিশ্বের সকল কল্যাণের অর্ধেক তোমারই জন্য </a:t>
            </a:r>
            <a:r>
              <a:rPr lang="hi-IN" sz="1600" dirty="0"/>
              <a:t>।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bn-BD" sz="1600" dirty="0"/>
              <a:t>নারীই শ্রেষ্ঠ জননী, তাঁর কোল ভরা মায়া,</a:t>
            </a:r>
            <a:endParaRPr lang="en-US" sz="1600" dirty="0"/>
          </a:p>
          <a:p>
            <a:r>
              <a:rPr lang="bn-BD" sz="1600" dirty="0"/>
              <a:t>দূর করতে পারে সে সকল ধরনের ছায়া।</a:t>
            </a:r>
            <a:endParaRPr lang="en-US" sz="1600" dirty="0"/>
          </a:p>
          <a:p>
            <a:r>
              <a:rPr lang="bn-BD" sz="1600" dirty="0"/>
              <a:t>দেখতে শেখান,চলতে শেখান,পড়তে শেখান তিনি</a:t>
            </a:r>
            <a:endParaRPr lang="en-US" sz="1600" dirty="0"/>
          </a:p>
          <a:p>
            <a:r>
              <a:rPr lang="bn-BD" sz="1600" dirty="0"/>
              <a:t>তার কাছে আমরা সবাই প্রত্যেহ হই ঋণী।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bn-BD" sz="1600" dirty="0"/>
              <a:t>নারী আছে বলেই সভ্যতার ধারা আজ অব্দি বহমান</a:t>
            </a:r>
            <a:endParaRPr lang="en-US" sz="1600" dirty="0"/>
          </a:p>
          <a:p>
            <a:r>
              <a:rPr lang="bn-BD" sz="1600" dirty="0" smtClean="0"/>
              <a:t>স্ব- শ্রদ্ধ </a:t>
            </a:r>
            <a:r>
              <a:rPr lang="bn-BD" sz="1600" dirty="0"/>
              <a:t>চিত্তে নারী তোমায় জানাই সম্মান।</a:t>
            </a:r>
            <a:endParaRPr lang="en-US" sz="1600" dirty="0"/>
          </a:p>
          <a:p>
            <a:r>
              <a:rPr lang="bn-BD" sz="1600" dirty="0"/>
              <a:t>নারীর কারণেই নারী মহীয়সী বলে হয়েছে গণ্য</a:t>
            </a:r>
            <a:endParaRPr lang="en-US" sz="1600" dirty="0"/>
          </a:p>
          <a:p>
            <a:r>
              <a:rPr lang="bn-BD" sz="1600" dirty="0"/>
              <a:t>নারী জাতি আছে বলেই বিশ্ব আজি হয়েছে ধন্য</a:t>
            </a:r>
            <a:r>
              <a:rPr lang="hi-IN" sz="1600" dirty="0"/>
              <a:t> ।</a:t>
            </a:r>
            <a:endParaRPr lang="en-US" sz="1600" dirty="0"/>
          </a:p>
          <a:p>
            <a:r>
              <a:rPr lang="bn-BD" sz="1600" dirty="0"/>
              <a:t> 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277034"/>
            <a:ext cx="29498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নারী</a:t>
            </a:r>
          </a:p>
          <a:p>
            <a:pPr algn="ctr"/>
            <a:r>
              <a:rPr lang="bn-BD" sz="3200" b="1" cap="none" spc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</a:t>
            </a:r>
            <a:r>
              <a:rPr lang="bn-BD" sz="2400" b="1" cap="none" spc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আনোয়ারা খাতুন</a:t>
            </a:r>
            <a:endParaRPr lang="en-US" sz="2400" b="1" cap="none" spc="0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77033"/>
            <a:ext cx="1219200" cy="1523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loud 4"/>
          <p:cNvSpPr/>
          <p:nvPr/>
        </p:nvSpPr>
        <p:spPr>
          <a:xfrm rot="20772601">
            <a:off x="327174" y="353664"/>
            <a:ext cx="2091976" cy="1053850"/>
          </a:xfrm>
          <a:prstGeom prst="cloud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স্ব-রচিত কবিতার কিছুটা অংশ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64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261293"/>
            <a:ext cx="1828800" cy="7694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4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8500" y="3365787"/>
            <a:ext cx="7924800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</a:t>
            </a:r>
            <a:r>
              <a:rPr lang="en-US" sz="32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গুলো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বাক্যে প্রয়োগ করতে পারবে।</a:t>
            </a:r>
            <a:endParaRPr lang="en-US" sz="32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029200"/>
            <a:ext cx="79248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‘মানবসভ্যতা নির্মাণে পুরুষ ও নারীর যৌথ ভূমিকা’- বিশ্লেষণ করতে পারবে। </a:t>
            </a:r>
            <a:endParaRPr lang="en-US" sz="32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2133600"/>
            <a:ext cx="79248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কাজী নজরুল ইসলাম-এর সংক্ষিপ্ত পরিচয়  উল্লেখ করতে পারবে।</a:t>
            </a:r>
            <a:endParaRPr lang="en-US" sz="32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4191000"/>
            <a:ext cx="7924800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‘নারী</a:t>
            </a:r>
            <a:r>
              <a:rPr lang="en-US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’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কবিতাটি শুদ্ধ উচ্চারণে আবৃত্তি করতে পারবে।</a:t>
            </a:r>
            <a:endParaRPr lang="en-US" sz="32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226136"/>
            <a:ext cx="6045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 পাঠ</a:t>
            </a:r>
            <a:r>
              <a:rPr lang="bn-IN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শেষে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শিক্ষার্থীরা....</a:t>
            </a:r>
            <a:endParaRPr lang="en-US" sz="32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97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5425" y="4427184"/>
            <a:ext cx="2071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কাজী নজরুল ইসলাম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73422" y="5269086"/>
            <a:ext cx="2194180" cy="13495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Rectangle 6"/>
          <p:cNvSpPr/>
          <p:nvPr/>
        </p:nvSpPr>
        <p:spPr>
          <a:xfrm>
            <a:off x="2726586" y="5204117"/>
            <a:ext cx="101149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2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মৃত্যু-</a:t>
            </a:r>
            <a:endParaRPr lang="en-US" sz="20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527" y="5462439"/>
            <a:ext cx="241322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১৯৭৬ সালের ২৯শে আগস্ট ঢাকায় মৃত্যুবরণ করেন। 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18" y="2446934"/>
            <a:ext cx="1523676" cy="1980250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ounded Rectangle 9"/>
          <p:cNvSpPr/>
          <p:nvPr/>
        </p:nvSpPr>
        <p:spPr>
          <a:xfrm>
            <a:off x="3956872" y="3832314"/>
            <a:ext cx="1948231" cy="1357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ounded Rectangle 10"/>
          <p:cNvSpPr/>
          <p:nvPr/>
        </p:nvSpPr>
        <p:spPr>
          <a:xfrm>
            <a:off x="209776" y="2234059"/>
            <a:ext cx="1983509" cy="14696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>
            <a:off x="574323" y="2234059"/>
            <a:ext cx="136757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2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বিদ্রোহী কবি</a:t>
            </a:r>
            <a:endParaRPr lang="en-US" sz="20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517" y="2571884"/>
            <a:ext cx="20367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পরাধীনতা, অন্যায়, অবিচার ও শোষণের বিরুদ্ধে প্রতিবাদ করায়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9776" y="3793668"/>
            <a:ext cx="1983509" cy="14696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/>
          <p:cNvSpPr/>
          <p:nvPr/>
        </p:nvSpPr>
        <p:spPr>
          <a:xfrm>
            <a:off x="758352" y="3793668"/>
            <a:ext cx="11041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2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নাগরিকত্ব</a:t>
            </a:r>
            <a:endParaRPr lang="en-US" sz="20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518" y="4185323"/>
            <a:ext cx="20367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১৯৭২ সালে কবিকে ঢাকায় নাগরিকত্ব প্রদান করা হয়।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11179" y="159788"/>
            <a:ext cx="293469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000" b="1" dirty="0" smtClean="0">
                <a:ln w="1143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পরিচিতি</a:t>
            </a:r>
            <a:endParaRPr lang="en-US" sz="4000" b="1" cap="none" spc="0" dirty="0">
              <a:ln w="11430"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78891" y="885431"/>
            <a:ext cx="2083301" cy="139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Rectangle 18"/>
          <p:cNvSpPr/>
          <p:nvPr/>
        </p:nvSpPr>
        <p:spPr>
          <a:xfrm>
            <a:off x="2740093" y="867674"/>
            <a:ext cx="1160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2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জন্ম-</a:t>
            </a:r>
            <a:endParaRPr lang="en-US" sz="20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25425" y="1267784"/>
            <a:ext cx="20367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১৮৯৯ খ্রিষ্টাব্দের ২৪শে মে বর্ধমান জেলার আসানসোল মহকুমায়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11807" y="2396986"/>
            <a:ext cx="1938370" cy="13294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Rectangle 21"/>
          <p:cNvSpPr/>
          <p:nvPr/>
        </p:nvSpPr>
        <p:spPr>
          <a:xfrm>
            <a:off x="4335249" y="2394433"/>
            <a:ext cx="132808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2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যুদ্ধ-</a:t>
            </a:r>
            <a:endParaRPr lang="en-US" sz="20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6872" y="2647911"/>
            <a:ext cx="20367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প্রথম মহাযুদ্ধ শুরু হলে তিনি বাঙালি পল্টনে যোগদান করেন।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52516" y="3847879"/>
            <a:ext cx="13688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2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আত্মনিয়োগ-</a:t>
            </a:r>
            <a:endParaRPr lang="en-US" sz="20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63770" y="4298193"/>
            <a:ext cx="203676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কলকাতায় সাহিত্যচর্চায় আত্মনিয়োগ করেন।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045876" y="2734388"/>
            <a:ext cx="1447800" cy="1720416"/>
          </a:xfrm>
          <a:prstGeom prst="ellipse">
            <a:avLst/>
          </a:prstGeom>
          <a:solidFill>
            <a:srgbClr val="FEE2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BD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রচনাবলী</a:t>
            </a:r>
            <a:endParaRPr lang="en-GB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49" y="696352"/>
            <a:ext cx="1354023" cy="1739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34" y="2644164"/>
            <a:ext cx="1244601" cy="1739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81" y="4652136"/>
            <a:ext cx="1325682" cy="1923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872" y="696352"/>
            <a:ext cx="1325682" cy="1737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739" y="4662985"/>
            <a:ext cx="1351893" cy="1882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9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500"/>
                            </p:stCondLst>
                            <p:childTnLst>
                              <p:par>
                                <p:cTn id="1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10" grpId="0" animBg="1"/>
      <p:bldP spid="11" grpId="0" animBg="1"/>
      <p:bldP spid="12" grpId="0"/>
      <p:bldP spid="13" grpId="0"/>
      <p:bldP spid="14" grpId="0" animBg="1"/>
      <p:bldP spid="15" grpId="0"/>
      <p:bldP spid="16" grpId="0"/>
      <p:bldP spid="17" grpId="1"/>
      <p:bldP spid="18" grpId="0" animBg="1"/>
      <p:bldP spid="19" grpId="0"/>
      <p:bldP spid="20" grpId="0"/>
      <p:bldP spid="21" grpId="0" animBg="1"/>
      <p:bldP spid="22" grpId="0"/>
      <p:bldP spid="23" grpId="0"/>
      <p:bldP spid="24" grpId="0"/>
      <p:bldP spid="25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3582" y="533400"/>
            <a:ext cx="2112818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0991" y="4627418"/>
            <a:ext cx="685800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কাজী নজরুল ইসলামের বিখ্যাত চারটি গ্রন্থের নাম লেখ।</a:t>
            </a:r>
            <a:endParaRPr lang="en-US" sz="36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39" y="1676400"/>
            <a:ext cx="2358304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05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426892"/>
            <a:ext cx="2057400" cy="7694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আদর্শ পাঠ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41764"/>
            <a:ext cx="6019800" cy="451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98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3552</TotalTime>
  <Words>1803</Words>
  <Application>Microsoft Office PowerPoint</Application>
  <PresentationFormat>On-screen Show (4:3)</PresentationFormat>
  <Paragraphs>249</Paragraphs>
  <Slides>34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SCE</dc:creator>
  <cp:lastModifiedBy>ismail - [2010]</cp:lastModifiedBy>
  <cp:revision>377</cp:revision>
  <dcterms:created xsi:type="dcterms:W3CDTF">2006-08-16T00:00:00Z</dcterms:created>
  <dcterms:modified xsi:type="dcterms:W3CDTF">2016-08-06T09:55:58Z</dcterms:modified>
</cp:coreProperties>
</file>